
<file path=[Content_Types].xml><?xml version="1.0" encoding="utf-8"?>
<Types xmlns="http://schemas.openxmlformats.org/package/2006/content-types">
  <Default Extension="png" ContentType="image/png"/>
  <Default Extension="3E324570" ContentType="image/png"/>
  <Default Extension="jpeg" ContentType="image/jpeg"/>
  <Default Extension="rels" ContentType="application/vnd.openxmlformats-package.relationships+xml"/>
  <Default Extension="xml" ContentType="application/xml"/>
  <Default Extension="96B958B0" ContentType="image/png"/>
  <Default Extension="249F4B40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17" r:id="rId2"/>
    <p:sldId id="398" r:id="rId3"/>
    <p:sldId id="400" r:id="rId4"/>
    <p:sldId id="399" r:id="rId5"/>
    <p:sldId id="401" r:id="rId6"/>
    <p:sldId id="359" r:id="rId7"/>
    <p:sldId id="396" r:id="rId8"/>
    <p:sldId id="415" r:id="rId9"/>
    <p:sldId id="292" r:id="rId10"/>
    <p:sldId id="370" r:id="rId11"/>
    <p:sldId id="393" r:id="rId12"/>
    <p:sldId id="412" r:id="rId13"/>
    <p:sldId id="403" r:id="rId14"/>
    <p:sldId id="402" r:id="rId15"/>
    <p:sldId id="389" r:id="rId16"/>
    <p:sldId id="372" r:id="rId17"/>
    <p:sldId id="371" r:id="rId18"/>
    <p:sldId id="379" r:id="rId19"/>
    <p:sldId id="410" r:id="rId20"/>
    <p:sldId id="409" r:id="rId21"/>
    <p:sldId id="385" r:id="rId22"/>
    <p:sldId id="386" r:id="rId23"/>
    <p:sldId id="407" r:id="rId24"/>
    <p:sldId id="387" r:id="rId25"/>
    <p:sldId id="388" r:id="rId26"/>
    <p:sldId id="414" r:id="rId27"/>
    <p:sldId id="380" r:id="rId28"/>
    <p:sldId id="390" r:id="rId29"/>
    <p:sldId id="404" r:id="rId30"/>
    <p:sldId id="413" r:id="rId31"/>
  </p:sldIdLst>
  <p:sldSz cx="9144000" cy="6858000" type="screen4x3"/>
  <p:notesSz cx="6761163" cy="99425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432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682" autoAdjust="0"/>
  </p:normalViewPr>
  <p:slideViewPr>
    <p:cSldViewPr>
      <p:cViewPr varScale="1">
        <p:scale>
          <a:sx n="105" d="100"/>
          <a:sy n="105" d="100"/>
        </p:scale>
        <p:origin x="15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4F3CA-B3D4-49AD-BF78-23781DC75A4E}" type="datetimeFigureOut">
              <a:rPr lang="de-CH" smtClean="0"/>
              <a:t>13.07.2022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93573-58E6-4732-89AA-CB0AF11706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3860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3045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7223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4890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8673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1102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2688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6045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15894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8246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9336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6655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5619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4141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1025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8707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0438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134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3074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91014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93573-58E6-4732-89AA-CB0AF11706E5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797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pro-landschaft-schwyz.ch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pro-landschaft-schwyz.ch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0030C-1399-4866-A2A8-EE0B66D26CFE}" type="datetimeFigureOut">
              <a:rPr lang="de-CH" smtClean="0"/>
              <a:t>13.07.2022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9AC2-3C13-4B56-A2B0-D9467755B380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Grafik 8">
            <a:hlinkClick r:id="rId2"/>
            <a:extLst>
              <a:ext uri="{FF2B5EF4-FFF2-40B4-BE49-F238E27FC236}">
                <a16:creationId xmlns:a16="http://schemas.microsoft.com/office/drawing/2014/main" id="{13F111A0-69B1-4C21-9972-49745E26DF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400" y="188640"/>
            <a:ext cx="1156673" cy="73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4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0030C-1399-4866-A2A8-EE0B66D26CFE}" type="datetimeFigureOut">
              <a:rPr lang="de-CH" smtClean="0"/>
              <a:t>13.07.2022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9AC2-3C13-4B56-A2B0-D9467755B38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052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0030C-1399-4866-A2A8-EE0B66D26CFE}" type="datetimeFigureOut">
              <a:rPr lang="de-CH" smtClean="0"/>
              <a:t>13.07.2022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9AC2-3C13-4B56-A2B0-D9467755B38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7092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1143000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0030C-1399-4866-A2A8-EE0B66D26CFE}" type="datetimeFigureOut">
              <a:rPr lang="de-CH" smtClean="0"/>
              <a:t>13.07.2022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9AC2-3C13-4B56-A2B0-D9467755B380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hlinkClick r:id="rId2"/>
            <a:extLst>
              <a:ext uri="{FF2B5EF4-FFF2-40B4-BE49-F238E27FC236}">
                <a16:creationId xmlns:a16="http://schemas.microsoft.com/office/drawing/2014/main" id="{CC2B9E3B-54DC-4386-BD58-80EB9CC7E8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5910" y="153190"/>
            <a:ext cx="905131" cy="57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80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0030C-1399-4866-A2A8-EE0B66D26CFE}" type="datetimeFigureOut">
              <a:rPr lang="de-CH" smtClean="0"/>
              <a:t>13.07.2022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9AC2-3C13-4B56-A2B0-D9467755B380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7754B01-3D92-324B-8379-DAC11D806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772" y="286553"/>
            <a:ext cx="1014662" cy="6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92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0030C-1399-4866-A2A8-EE0B66D26CFE}" type="datetimeFigureOut">
              <a:rPr lang="de-CH" smtClean="0"/>
              <a:t>13.07.2022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9AC2-3C13-4B56-A2B0-D9467755B38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977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0030C-1399-4866-A2A8-EE0B66D26CFE}" type="datetimeFigureOut">
              <a:rPr lang="de-CH" smtClean="0"/>
              <a:t>13.07.2022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9AC2-3C13-4B56-A2B0-D9467755B38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3894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0030C-1399-4866-A2A8-EE0B66D26CFE}" type="datetimeFigureOut">
              <a:rPr lang="de-CH" smtClean="0"/>
              <a:t>13.07.2022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9AC2-3C13-4B56-A2B0-D9467755B38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98335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0030C-1399-4866-A2A8-EE0B66D26CFE}" type="datetimeFigureOut">
              <a:rPr lang="de-CH" smtClean="0"/>
              <a:t>13.07.2022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9AC2-3C13-4B56-A2B0-D9467755B38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662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0030C-1399-4866-A2A8-EE0B66D26CFE}" type="datetimeFigureOut">
              <a:rPr lang="de-CH" smtClean="0"/>
              <a:t>13.07.2022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9AC2-3C13-4B56-A2B0-D9467755B38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978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0030C-1399-4866-A2A8-EE0B66D26CFE}" type="datetimeFigureOut">
              <a:rPr lang="de-CH" smtClean="0"/>
              <a:t>13.07.2022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09AC2-3C13-4B56-A2B0-D9467755B38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892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0030C-1399-4866-A2A8-EE0B66D26CFE}" type="datetimeFigureOut">
              <a:rPr lang="de-CH" smtClean="0"/>
              <a:t>13.07.2022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09AC2-3C13-4B56-A2B0-D9467755B38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856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lobalwindatlas.info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lobalwindatlas.info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3E324570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249F4B40"/><Relationship Id="rId4" Type="http://schemas.openxmlformats.org/officeDocument/2006/relationships/hyperlink" Target="https://www.uvek-gis.admin.ch/BFE/storymaps/EE_Windatlas/?lang=d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96B958B0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vek-gis.admin.ch/BFE/storymaps/EE_Windatlas/?lang=d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wixstatic.com/ugd/0d4581_34ba8504cdf94f31802bd19efbac7eb2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wixstatic.com/ugd/0d4581_56da2f4d2b1a45f5acebae56de204df9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t&amp;rct=j&amp;q=&amp;esrc=s&amp;source=web&amp;cd=&amp;cad=rja&amp;uact=8&amp;ved=2ahUKEwjqrIDtq7z4AhUzgf0HHeXvCu0QFnoECAYQAQ&amp;url=https%3A%2F%2Fwww.sz.ch%2Fpublic%2Fupload%2Fassets%2F51029%2FWindenergienutzung%2520im%2520Kanton%2520Schwyz%2520-%2520Synthesebericht_20190308.pdf%3Ffp%3D1&amp;usg=AOvVaw3VkO85fbQkYkXYGubUbdUK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www.agroenergie-rigi.ch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t&amp;rct=j&amp;q=&amp;esrc=s&amp;source=web&amp;cd=&amp;ved=2ahUKEwjF7uGnqLz4AhXXi_0HHf6jA3oQFnoECAYQAQ&amp;url=https%3A%2F%2Fhaus-energie-sz.ch%2Fwp-content%2Fuploads%2F2021%2F06%2FMit-Fernwaerme-natuerlich-und-regional-heizen_EASZ.pdf&amp;usg=AOvVaw0sO0QultNitItiYROCYDRF" TargetMode="External"/><Relationship Id="rId5" Type="http://schemas.openxmlformats.org/officeDocument/2006/relationships/hyperlink" Target="https://www.ebs.swiss/privatkunden/ueber-uns/kraftwerke/muotakraftwerke/" TargetMode="External"/><Relationship Id="rId4" Type="http://schemas.openxmlformats.org/officeDocument/2006/relationships/hyperlink" Target="https://company.sbb.ch/de/sbb-als-geschaeftspartner/leistungen-evu/energie/produktion/wasserkraftwerke/etzelwerk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url?sa=t&amp;rct=j&amp;q=&amp;esrc=s&amp;source=web&amp;cd=&amp;ved=2ahUKEwjF7uGnqLz4AhXXi_0HHf6jA3oQFnoECAYQAQ&amp;url=https%3A%2F%2Fhaus-energie-sz.ch%2Fwp-content%2Fuploads%2F2021%2F06%2FMit-Fernwaerme-natuerlich-und-regional-heizen_EASZ.pdf&amp;usg=AOvVaw0sO0QultNitItiYROCYDR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00F9643-B583-474F-993E-87BB2CEAA4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8" b="-405"/>
          <a:stretch/>
        </p:blipFill>
        <p:spPr>
          <a:xfrm>
            <a:off x="0" y="2210878"/>
            <a:ext cx="9144000" cy="323434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82BC1BE-EDED-4721-9592-802FD2CE35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6001" b="48270"/>
          <a:stretch/>
        </p:blipFill>
        <p:spPr>
          <a:xfrm>
            <a:off x="3851920" y="1066782"/>
            <a:ext cx="5292080" cy="5791218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1454495"/>
          </a:xfrm>
        </p:spPr>
        <p:txBody>
          <a:bodyPr>
            <a:noAutofit/>
          </a:bodyPr>
          <a:lstStyle/>
          <a:p>
            <a:pPr algn="l">
              <a:lnSpc>
                <a:spcPts val="4000"/>
              </a:lnSpc>
            </a:pPr>
            <a:r>
              <a:rPr lang="de-DE" sz="4000" b="1">
                <a:solidFill>
                  <a:schemeClr val="tx1"/>
                </a:solidFill>
              </a:rPr>
              <a:t>Grosswindkraftanlagen im </a:t>
            </a:r>
            <a:br>
              <a:rPr lang="de-DE" sz="4000" b="1">
                <a:solidFill>
                  <a:schemeClr val="tx1"/>
                </a:solidFill>
              </a:rPr>
            </a:br>
            <a:r>
              <a:rPr lang="de-DE" sz="4000" b="1">
                <a:solidFill>
                  <a:schemeClr val="tx1"/>
                </a:solidFill>
              </a:rPr>
              <a:t>Kanton Schwyz?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55CD4015-3B48-490A-8B64-4BD18F31E837}"/>
              </a:ext>
            </a:extLst>
          </p:cNvPr>
          <p:cNvSpPr txBox="1">
            <a:spLocks/>
          </p:cNvSpPr>
          <p:nvPr/>
        </p:nvSpPr>
        <p:spPr>
          <a:xfrm>
            <a:off x="395536" y="5465284"/>
            <a:ext cx="7270576" cy="1132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400">
                <a:solidFill>
                  <a:schemeClr val="bg2">
                    <a:lumMod val="10000"/>
                  </a:schemeClr>
                </a:solidFill>
              </a:rPr>
              <a:t>Pro Landschaft Schwyz</a:t>
            </a:r>
          </a:p>
          <a:p>
            <a:pPr algn="l"/>
            <a:r>
              <a:rPr lang="de-DE" sz="1600">
                <a:solidFill>
                  <a:schemeClr val="bg2">
                    <a:lumMod val="10000"/>
                  </a:schemeClr>
                </a:solidFill>
              </a:rPr>
              <a:t>Siegfried Hettegger, im Juni 2022</a:t>
            </a:r>
            <a:br>
              <a:rPr lang="de-DE" sz="1600">
                <a:solidFill>
                  <a:schemeClr val="bg2">
                    <a:lumMod val="10000"/>
                  </a:schemeClr>
                </a:solidFill>
              </a:rPr>
            </a:br>
            <a:r>
              <a:rPr lang="de-DE" sz="1600">
                <a:solidFill>
                  <a:schemeClr val="bg2">
                    <a:lumMod val="10000"/>
                  </a:schemeClr>
                </a:solidFill>
              </a:rPr>
              <a:t>Entwurf Version 0.91</a:t>
            </a:r>
            <a:endParaRPr lang="de-DE" sz="1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1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2A494F7-99C3-4701-AD4D-DAE5F6C26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1196752"/>
            <a:ext cx="8820472" cy="557122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344816" cy="1143000"/>
          </a:xfrm>
        </p:spPr>
        <p:txBody>
          <a:bodyPr>
            <a:normAutofit/>
          </a:bodyPr>
          <a:lstStyle/>
          <a:p>
            <a:pPr algn="l"/>
            <a:r>
              <a:rPr lang="de-DE" sz="2800" b="1"/>
              <a:t>Die Schweiz ist kein Windland</a:t>
            </a:r>
            <a:endParaRPr lang="de-DE" sz="2800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1D5821D-AFC9-4DD0-AAEC-541327FDA9B8}"/>
              </a:ext>
            </a:extLst>
          </p:cNvPr>
          <p:cNvSpPr txBox="1">
            <a:spLocks/>
          </p:cNvSpPr>
          <p:nvPr/>
        </p:nvSpPr>
        <p:spPr>
          <a:xfrm>
            <a:off x="195696" y="6467326"/>
            <a:ext cx="5024376" cy="274042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800"/>
              <a:t>Quelle: </a:t>
            </a:r>
            <a:r>
              <a:rPr lang="de-CH" sz="2800"/>
              <a:t>Global Wind Atlas </a:t>
            </a:r>
            <a:r>
              <a:rPr lang="de-CH" sz="2800">
                <a:hlinkClick r:id="rId4"/>
              </a:rPr>
              <a:t>https://globalwindatlas.info/</a:t>
            </a:r>
            <a:r>
              <a:rPr lang="de-CH" sz="2800"/>
              <a:t>, v in 100m Höhe </a:t>
            </a:r>
            <a:endParaRPr lang="de-DE" sz="2800"/>
          </a:p>
        </p:txBody>
      </p:sp>
    </p:spTree>
    <p:extLst>
      <p:ext uri="{BB962C8B-B14F-4D97-AF65-F5344CB8AC3E}">
        <p14:creationId xmlns:p14="http://schemas.microsoft.com/office/powerpoint/2010/main" val="2022960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41EFF29-F54A-418E-990B-318024C160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" y="931432"/>
            <a:ext cx="9102692" cy="5737928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344816" cy="1143000"/>
          </a:xfrm>
        </p:spPr>
        <p:txBody>
          <a:bodyPr>
            <a:normAutofit/>
          </a:bodyPr>
          <a:lstStyle/>
          <a:p>
            <a:pPr algn="l"/>
            <a:r>
              <a:rPr lang="de-DE" sz="2800" b="1"/>
              <a:t>Schwyz ist kein Windkanton</a:t>
            </a:r>
            <a:endParaRPr lang="de-DE" sz="2800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FDF4ABF-8DA6-4D7B-B6E6-F76A28C22965}"/>
              </a:ext>
            </a:extLst>
          </p:cNvPr>
          <p:cNvSpPr txBox="1">
            <a:spLocks/>
          </p:cNvSpPr>
          <p:nvPr/>
        </p:nvSpPr>
        <p:spPr>
          <a:xfrm>
            <a:off x="179512" y="6453336"/>
            <a:ext cx="5400600" cy="274042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800"/>
              <a:t>Quelle: </a:t>
            </a:r>
            <a:r>
              <a:rPr lang="de-CH" sz="2800"/>
              <a:t>Global Wind Atlas </a:t>
            </a:r>
            <a:r>
              <a:rPr lang="de-CH" sz="2800">
                <a:hlinkClick r:id="rId4"/>
              </a:rPr>
              <a:t>https://globalwindatlas.info/</a:t>
            </a:r>
            <a:r>
              <a:rPr lang="de-CH" sz="2800"/>
              <a:t>, Windgeschwindigkeit in 100m Höhe </a:t>
            </a:r>
            <a:endParaRPr lang="de-DE" sz="2800"/>
          </a:p>
        </p:txBody>
      </p:sp>
    </p:spTree>
    <p:extLst>
      <p:ext uri="{BB962C8B-B14F-4D97-AF65-F5344CB8AC3E}">
        <p14:creationId xmlns:p14="http://schemas.microsoft.com/office/powerpoint/2010/main" val="296751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A83A2F-2A4C-41A1-A287-7A1EF53AA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Strom nur bei starkem Wind</a:t>
            </a:r>
            <a:endParaRPr lang="de-CH" b="1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490BCE2F-4A45-4BD7-B143-C81223E10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5735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/>
              <a:t>Leistung steigt mit Windgeschwindigkeit hoch 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6FAA8D-1C58-4B08-BBEF-290D6BD60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7056784" cy="4256096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B365FF0-61B6-469E-85DB-1B148F60C516}"/>
              </a:ext>
            </a:extLst>
          </p:cNvPr>
          <p:cNvSpPr txBox="1">
            <a:spLocks/>
          </p:cNvSpPr>
          <p:nvPr/>
        </p:nvSpPr>
        <p:spPr>
          <a:xfrm>
            <a:off x="457200" y="6170438"/>
            <a:ext cx="8229600" cy="5735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/>
              <a:t>Linthebene hat nur durchschnittliche Windgeschwindigkeit um 5 m/s</a:t>
            </a:r>
          </a:p>
        </p:txBody>
      </p:sp>
    </p:spTree>
    <p:extLst>
      <p:ext uri="{BB962C8B-B14F-4D97-AF65-F5344CB8AC3E}">
        <p14:creationId xmlns:p14="http://schemas.microsoft.com/office/powerpoint/2010/main" val="887683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26D94-F557-4BD7-A975-3C7AC1D0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Wirtschaftlichkeit</a:t>
            </a:r>
            <a:endParaRPr lang="de-CH" b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C6053F-BAE4-4BE8-B176-05339EEE7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712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/>
              <a:t>Geringe Effizienz erfordert massive Subventionen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A4199CD-DF51-4E66-A586-418E8EF3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767954"/>
            <a:ext cx="6637170" cy="3849014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D96B031-C1D1-4FDC-B969-4F771DA775D4}"/>
              </a:ext>
            </a:extLst>
          </p:cNvPr>
          <p:cNvSpPr txBox="1">
            <a:spLocks/>
          </p:cNvSpPr>
          <p:nvPr/>
        </p:nvSpPr>
        <p:spPr>
          <a:xfrm>
            <a:off x="617488" y="5724333"/>
            <a:ext cx="8229600" cy="792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/>
              <a:t>Beispiel Haldenstein bei Chur 2017: Auslastung 15%, Stromproduktion im Marktwert von 210‘000, </a:t>
            </a:r>
            <a:r>
              <a:rPr lang="de-DE" sz="2400" b="1">
                <a:solidFill>
                  <a:srgbClr val="FF0000"/>
                </a:solidFill>
              </a:rPr>
              <a:t>Einspeisevergütung 810‘000</a:t>
            </a:r>
            <a:endParaRPr lang="de-CH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0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6AB2F-F380-804B-A737-B6D67845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562074"/>
          </a:xfrm>
        </p:spPr>
        <p:txBody>
          <a:bodyPr>
            <a:noAutofit/>
          </a:bodyPr>
          <a:lstStyle/>
          <a:p>
            <a:pPr algn="l"/>
            <a:br>
              <a:rPr lang="de-DE" sz="3200" b="1"/>
            </a:br>
            <a:r>
              <a:rPr lang="de-DE" sz="3200" b="1"/>
              <a:t>Standorte Linthebene</a:t>
            </a:r>
            <a:endParaRPr lang="de-DE" sz="32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379B089-8455-4177-89AE-D5B20A0B618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" b="135"/>
          <a:stretch/>
        </p:blipFill>
        <p:spPr>
          <a:xfrm>
            <a:off x="539552" y="1196751"/>
            <a:ext cx="6624736" cy="54206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3902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6AB2F-F380-804B-A737-B6D67845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922114"/>
          </a:xfrm>
        </p:spPr>
        <p:txBody>
          <a:bodyPr>
            <a:noAutofit/>
          </a:bodyPr>
          <a:lstStyle/>
          <a:p>
            <a:pPr algn="l"/>
            <a:r>
              <a:rPr lang="de-DE" sz="3200" b="1"/>
              <a:t>Standorte Linthebene Panoramabild</a:t>
            </a:r>
            <a:endParaRPr lang="de-DE" sz="32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EC01B4-3936-4A28-B658-EBAE4B74FD2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15350"/>
          <a:stretch/>
        </p:blipFill>
        <p:spPr bwMode="auto">
          <a:xfrm>
            <a:off x="3950" y="1260665"/>
            <a:ext cx="9140049" cy="5504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95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344816" cy="720080"/>
          </a:xfrm>
        </p:spPr>
        <p:txBody>
          <a:bodyPr>
            <a:normAutofit/>
          </a:bodyPr>
          <a:lstStyle/>
          <a:p>
            <a:pPr algn="l"/>
            <a:r>
              <a:rPr lang="de-DE" sz="2800" b="1"/>
              <a:t>Linthebene ist Schwachwindgebiet</a:t>
            </a:r>
            <a:endParaRPr lang="de-DE" sz="2800" dirty="0"/>
          </a:p>
        </p:txBody>
      </p:sp>
      <p:pic>
        <p:nvPicPr>
          <p:cNvPr id="6" name="Grafik 5" descr="cid:image004.png@01D82D82.3E324570">
            <a:extLst>
              <a:ext uri="{FF2B5EF4-FFF2-40B4-BE49-F238E27FC236}">
                <a16:creationId xmlns:a16="http://schemas.microsoft.com/office/drawing/2014/main" id="{88BC8658-BC3E-45CC-B5C0-886B7F681E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0" y="1081396"/>
            <a:ext cx="6864934" cy="49375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9036141-7DDB-4D0A-B076-400A935D42F6}"/>
              </a:ext>
            </a:extLst>
          </p:cNvPr>
          <p:cNvSpPr txBox="1">
            <a:spLocks/>
          </p:cNvSpPr>
          <p:nvPr/>
        </p:nvSpPr>
        <p:spPr>
          <a:xfrm>
            <a:off x="323528" y="6309320"/>
            <a:ext cx="8229600" cy="34605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800"/>
              <a:t>Quelle: </a:t>
            </a:r>
            <a:r>
              <a:rPr lang="de-CH" sz="2800"/>
              <a:t>BFE Windatlas </a:t>
            </a:r>
            <a:r>
              <a:rPr lang="de-CH" sz="2800" u="sng">
                <a:hlinkClick r:id="rId4"/>
              </a:rPr>
              <a:t>https://www.uvek-gis.admin.ch/BFE/storymaps/EE_Windatlas/?lang=de</a:t>
            </a:r>
            <a:r>
              <a:rPr lang="de-CH" sz="2800" u="sng"/>
              <a:t>, 100m Höhe</a:t>
            </a:r>
            <a:r>
              <a:rPr lang="de-CH" sz="2800"/>
              <a:t> </a:t>
            </a:r>
            <a:endParaRPr lang="de-DE" sz="280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782837-6129-410D-9AE6-E4A84C71FB5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00" y="5250031"/>
            <a:ext cx="4248472" cy="72008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3106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344816" cy="778098"/>
          </a:xfrm>
        </p:spPr>
        <p:txBody>
          <a:bodyPr>
            <a:normAutofit/>
          </a:bodyPr>
          <a:lstStyle/>
          <a:p>
            <a:pPr algn="l"/>
            <a:r>
              <a:rPr lang="de-DE" sz="2800" b="1"/>
              <a:t>Linthebene hat kein Windpotential</a:t>
            </a:r>
            <a:endParaRPr lang="de-DE" sz="2800" dirty="0"/>
          </a:p>
        </p:txBody>
      </p:sp>
      <p:pic>
        <p:nvPicPr>
          <p:cNvPr id="4" name="Grafik 3" descr="cid:image006.png@01D82D81.96B958B0">
            <a:extLst>
              <a:ext uri="{FF2B5EF4-FFF2-40B4-BE49-F238E27FC236}">
                <a16:creationId xmlns:a16="http://schemas.microsoft.com/office/drawing/2014/main" id="{52C0CD85-86AF-4CE3-AD78-BFB5D104A7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77854"/>
            <a:ext cx="7426597" cy="49426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9CCF34A-9F23-47B3-8DC3-F25A942E4FD5}"/>
              </a:ext>
            </a:extLst>
          </p:cNvPr>
          <p:cNvSpPr txBox="1">
            <a:spLocks/>
          </p:cNvSpPr>
          <p:nvPr/>
        </p:nvSpPr>
        <p:spPr>
          <a:xfrm>
            <a:off x="323528" y="6309320"/>
            <a:ext cx="8229600" cy="34605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800"/>
              <a:t>Quelle: </a:t>
            </a:r>
            <a:r>
              <a:rPr lang="de-CH" sz="2800"/>
              <a:t>BFE Windatlas </a:t>
            </a:r>
            <a:r>
              <a:rPr lang="de-CH" sz="2800" u="sng">
                <a:hlinkClick r:id="rId4"/>
              </a:rPr>
              <a:t>https://www.uvek-gis.admin.ch/BFE/storymaps/EE_Windatlas/?lang=de</a:t>
            </a:r>
            <a:r>
              <a:rPr lang="de-CH" sz="2800"/>
              <a:t> </a:t>
            </a:r>
            <a:endParaRPr lang="de-DE" sz="2800"/>
          </a:p>
        </p:txBody>
      </p:sp>
    </p:spTree>
    <p:extLst>
      <p:ext uri="{BB962C8B-B14F-4D97-AF65-F5344CB8AC3E}">
        <p14:creationId xmlns:p14="http://schemas.microsoft.com/office/powerpoint/2010/main" val="187955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6AB2F-F380-804B-A737-B6D67845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706090"/>
          </a:xfrm>
        </p:spPr>
        <p:txBody>
          <a:bodyPr>
            <a:noAutofit/>
          </a:bodyPr>
          <a:lstStyle/>
          <a:p>
            <a:pPr algn="l"/>
            <a:r>
              <a:rPr lang="de-DE" sz="2800" b="1"/>
              <a:t>Lärmschutz-Mindestabstände</a:t>
            </a: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D498FB2-5E05-4720-85AD-E86BE64A2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12" y="1128647"/>
            <a:ext cx="7956376" cy="549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39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6AF4C-588E-45E0-A372-881C8BC39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Lärmverschmutzung zum Vergleich</a:t>
            </a:r>
            <a:endParaRPr lang="de-CH" b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6F6CE6-A564-467A-91DB-A9A5CAA1D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3"/>
            <a:ext cx="8507288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/>
              <a:t>Projekt LinthWind Bilten GL, Gutachten Martin Sortmann im Auftrag von LinthGegenwind</a:t>
            </a:r>
            <a:endParaRPr lang="de-CH" sz="180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3C728F-4C34-4046-BF5C-9F06231FA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506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1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2D8BF5-BFED-4A11-B188-9E3CAFF3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3600" b="1"/>
              <a:t>Zusammenfassung</a:t>
            </a:r>
            <a:endParaRPr lang="de-CH" b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988D3C-1BB4-42D1-B574-CA8C8E3A6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5293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sz="3000"/>
              <a:t>Gegen Windkraftanlagen im Kanton Schwyz spricht:</a:t>
            </a:r>
          </a:p>
          <a:p>
            <a:r>
              <a:rPr lang="de-DE" sz="3000"/>
              <a:t>Windpotential ist viel zu gering</a:t>
            </a:r>
          </a:p>
          <a:p>
            <a:r>
              <a:rPr lang="de-DE" sz="3000"/>
              <a:t>Kein Beitrag zur Versorgungssicherheit</a:t>
            </a:r>
          </a:p>
          <a:p>
            <a:r>
              <a:rPr lang="de-DE" sz="3000"/>
              <a:t>Kanton ist kleinräumig und dicht besiedelt</a:t>
            </a:r>
          </a:p>
          <a:p>
            <a:r>
              <a:rPr lang="de-DE" sz="3000"/>
              <a:t>Schädliche Auswirkungen auf Menschen, Tiere, Landschaft und Wirtschaft</a:t>
            </a:r>
          </a:p>
          <a:p>
            <a:r>
              <a:rPr lang="de-DE"/>
              <a:t>Es gibt bessere Möglichkeiten (Solarenergie, Fernwärme mit Holz)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C504DE1-DC5E-4722-BD0F-80F72BBE05EF}"/>
              </a:ext>
            </a:extLst>
          </p:cNvPr>
          <p:cNvSpPr txBox="1">
            <a:spLocks/>
          </p:cNvSpPr>
          <p:nvPr/>
        </p:nvSpPr>
        <p:spPr>
          <a:xfrm>
            <a:off x="457200" y="4725144"/>
            <a:ext cx="8229600" cy="1570186"/>
          </a:xfrm>
          <a:prstGeom prst="rect">
            <a:avLst/>
          </a:prstGeom>
          <a:solidFill>
            <a:schemeClr val="accent3"/>
          </a:solidFill>
          <a:ln w="25400">
            <a:solidFill>
              <a:srgbClr val="92D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/>
              <a:t>Der Kanton verfügt über keine geeigneten Standorte für Grosswindkraftanlagen. Das Windpotential steht in keinem Verhältnis zu den Schäden für Bevölkerung, Landschaft und Tiere. Schwyz ist kein Windkanton!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9383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6AF4C-588E-45E0-A372-881C8BC39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Schattenwurf zum Vergleich</a:t>
            </a:r>
            <a:endParaRPr lang="de-CH" b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6F6CE6-A564-467A-91DB-A9A5CAA1D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6480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/>
              <a:t>Berechnung für Projekt Linthwind Bilten GL, Gutachten Fa. Emch+Berger im Auftrag SAK</a:t>
            </a:r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A85FE7-69D3-4A20-AF6D-E80B8B30E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844825"/>
            <a:ext cx="6915215" cy="48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49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6AB2F-F380-804B-A737-B6D67845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922114"/>
          </a:xfrm>
        </p:spPr>
        <p:txBody>
          <a:bodyPr>
            <a:noAutofit/>
          </a:bodyPr>
          <a:lstStyle/>
          <a:p>
            <a:pPr algn="l"/>
            <a:r>
              <a:rPr lang="de-DE" b="1"/>
              <a:t>Entwicklungskonzept Linthebene</a:t>
            </a:r>
            <a:endParaRPr lang="de-DE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831ADE-2BE5-504D-BB7F-20005DF6F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00"/>
              <a:t>Standorte widersprechen dem Entwicklungskonzept 2003:</a:t>
            </a:r>
            <a:endParaRPr lang="de-CH" sz="2600"/>
          </a:p>
          <a:p>
            <a:pPr marL="400050" lvl="1" indent="0">
              <a:buNone/>
            </a:pPr>
            <a:br>
              <a:rPr lang="de-CH" sz="2400" i="1"/>
            </a:br>
            <a:r>
              <a:rPr lang="de-CH" sz="2400" i="1"/>
              <a:t>«Die Linthebene wird Modellfall für den bewussten Umgang mit dem ländlichen Raum im Einflussbereich einer grossen Agglomeration. </a:t>
            </a:r>
            <a:r>
              <a:rPr lang="de-CH" sz="2400" b="1" i="1"/>
              <a:t>Schwerpunkte bilden die Freihaltung der Ebene,</a:t>
            </a:r>
            <a:r>
              <a:rPr lang="de-CH" sz="2400" i="1"/>
              <a:t> eine zeitgemässe Architektur für den ländlichen Raum und eine aktive Gestaltung der Landschaft mit Blick auf die Bedürfnisse von Erholung und Freizeit</a:t>
            </a:r>
            <a:r>
              <a:rPr lang="de-CH" sz="2400"/>
              <a:t>.»</a:t>
            </a:r>
            <a:br>
              <a:rPr lang="de-CH" sz="2400"/>
            </a:br>
            <a:endParaRPr lang="de-CH" sz="2000"/>
          </a:p>
          <a:p>
            <a:pPr marL="0" indent="0">
              <a:buNone/>
            </a:pPr>
            <a:r>
              <a:rPr lang="de-DE" sz="2200" u="sng">
                <a:hlinkClick r:id="rId3"/>
              </a:rPr>
              <a:t>Kantonsübergreifendes Entwicklungskonzept für die Linthebene (EKL 2003), Schlussbericht (Synthesebericht 2)</a:t>
            </a:r>
            <a:r>
              <a:rPr lang="de-DE" sz="2200"/>
              <a:t>. Kantone St. Gallen, Glarus, Schwyz, DAS LINTHWERK, RENAT GmbH, 20. Dezember 2007</a:t>
            </a:r>
            <a:endParaRPr lang="de-CH" sz="2200"/>
          </a:p>
          <a:p>
            <a:endParaRPr lang="de-DE" sz="2800"/>
          </a:p>
        </p:txBody>
      </p:sp>
    </p:spTree>
    <p:extLst>
      <p:ext uri="{BB962C8B-B14F-4D97-AF65-F5344CB8AC3E}">
        <p14:creationId xmlns:p14="http://schemas.microsoft.com/office/powerpoint/2010/main" val="4086294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6AB2F-F380-804B-A737-B6D67845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922114"/>
          </a:xfrm>
        </p:spPr>
        <p:txBody>
          <a:bodyPr>
            <a:noAutofit/>
          </a:bodyPr>
          <a:lstStyle/>
          <a:p>
            <a:pPr algn="l"/>
            <a:r>
              <a:rPr lang="de-CH" b="1"/>
              <a:t>Landschafts- und Erholungskonzept Region ZürichseeLinth</a:t>
            </a:r>
            <a:endParaRPr lang="de-DE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831ADE-2BE5-504D-BB7F-20005DF6F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10546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de-CH" sz="2000" i="1"/>
              <a:t>«Unverbaute Landschaften sind im Interesse der Siedlungsstruktur, des Orts- und Landschaftsbildes, der Landwirtschaft, des Tourismus und der Naherholung zu erhalten. Um die Landschaft freizuhalten und ihren ästhetischen und ökologischen Wert zu bewahren, wird die Entwicklung der Siedlung begrenzt.  (…)</a:t>
            </a:r>
          </a:p>
          <a:p>
            <a:pPr marL="400050" lvl="1" indent="0">
              <a:buNone/>
            </a:pPr>
            <a:r>
              <a:rPr lang="de-CH" sz="2000" i="1"/>
              <a:t>Grundsatz 1: Vielfalt und Schönheit der Landschaft sowie besondere Lebensräume erhalten</a:t>
            </a:r>
          </a:p>
          <a:p>
            <a:pPr marL="400050" lvl="1" indent="0">
              <a:buNone/>
            </a:pPr>
            <a:r>
              <a:rPr lang="de-CH" sz="2000" i="1"/>
              <a:t>Grundsatz 2: Ökologische Vernetzung verbessern </a:t>
            </a:r>
          </a:p>
          <a:p>
            <a:pPr marL="400050" lvl="1" indent="0">
              <a:buNone/>
            </a:pPr>
            <a:r>
              <a:rPr lang="de-CH" sz="2000" i="1"/>
              <a:t>Grundsatz 3: </a:t>
            </a:r>
            <a:r>
              <a:rPr lang="de-CH" sz="2000" b="1" i="1"/>
              <a:t>Unverbaute Landschaften freihalten</a:t>
            </a:r>
            <a:r>
              <a:rPr lang="de-CH" sz="2000" i="1"/>
              <a:t> und gestalten»</a:t>
            </a:r>
            <a:r>
              <a:rPr lang="de-CH" sz="2000"/>
              <a:t>.</a:t>
            </a:r>
          </a:p>
          <a:p>
            <a:pPr marL="400050" lvl="1" indent="0">
              <a:buNone/>
            </a:pPr>
            <a:endParaRPr lang="de-CH" sz="2000"/>
          </a:p>
          <a:p>
            <a:pPr marL="0" indent="0">
              <a:buNone/>
            </a:pPr>
            <a:r>
              <a:rPr lang="de-DE" sz="2000" u="sng">
                <a:hlinkClick r:id="rId3"/>
              </a:rPr>
              <a:t>Region ZürichseeLinth: Landschafts- und Erholungskonzept Natur, Landschaft, Freizeit und Erholung in der Region ZürichseeLinth, Schlussbericht vom 28.2.2013</a:t>
            </a:r>
            <a:r>
              <a:rPr lang="de-DE" sz="2000"/>
              <a:t>. Ernst Basler &amp; Partner</a:t>
            </a:r>
            <a:endParaRPr lang="de-CH" sz="2000"/>
          </a:p>
          <a:p>
            <a:endParaRPr lang="de-DE" sz="2800"/>
          </a:p>
        </p:txBody>
      </p:sp>
    </p:spTree>
    <p:extLst>
      <p:ext uri="{BB962C8B-B14F-4D97-AF65-F5344CB8AC3E}">
        <p14:creationId xmlns:p14="http://schemas.microsoft.com/office/powerpoint/2010/main" val="3336363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518CD9-8324-489C-9BF8-670568023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Glarus</a:t>
            </a:r>
            <a:endParaRPr lang="de-CH" b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D142F7-7B67-4AE4-9DDE-699B55752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/>
              <a:t>Begründung des Regierungsrates für Streichung der Windzonen in Bilten aus Richtplan 2017:</a:t>
            </a:r>
          </a:p>
          <a:p>
            <a:pPr lvl="1"/>
            <a:r>
              <a:rPr lang="de-DE"/>
              <a:t>Im Einzugsbereich von Siedlungen sollen keine neuen Windenergieanlagen erstellt werden. </a:t>
            </a:r>
          </a:p>
          <a:p>
            <a:pPr lvl="1"/>
            <a:r>
              <a:rPr lang="de-DE"/>
              <a:t>Eine Windenergieanlage verunmöglicht auf lange Sicht die Siedlungsentwicklung.</a:t>
            </a:r>
          </a:p>
          <a:p>
            <a:pPr lvl="1"/>
            <a:r>
              <a:rPr lang="de-DE"/>
              <a:t>Anlagen im Bereich von Siedlungsgebieten widersprechen den Zielen des Entwicklungsplans 2020 - 2030.</a:t>
            </a:r>
          </a:p>
          <a:p>
            <a:pPr lvl="1"/>
            <a:r>
              <a:rPr lang="de-DE"/>
              <a:t>Gemäss diesem will der Kanton Glarus Menschen aus anderen Regionen gewinnen und er sorgt für eine intakte Landschaft und nachhaltig genutzte Erholungs- und Freizeitgebiete.</a:t>
            </a:r>
          </a:p>
          <a:p>
            <a:endParaRPr lang="de-DE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9069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6AB2F-F380-804B-A737-B6D67845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922114"/>
          </a:xfrm>
        </p:spPr>
        <p:txBody>
          <a:bodyPr>
            <a:noAutofit/>
          </a:bodyPr>
          <a:lstStyle/>
          <a:p>
            <a:pPr algn="l"/>
            <a:r>
              <a:rPr lang="de-DE" sz="3200" b="1"/>
              <a:t>Beurteilung Standorte Linthebene</a:t>
            </a:r>
            <a:endParaRPr lang="de-DE" sz="32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831ADE-2BE5-504D-BB7F-20005DF6F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24536"/>
          </a:xfrm>
        </p:spPr>
        <p:txBody>
          <a:bodyPr>
            <a:normAutofit lnSpcReduction="10000"/>
          </a:bodyPr>
          <a:lstStyle/>
          <a:p>
            <a:r>
              <a:rPr lang="de-DE" sz="2800"/>
              <a:t>Windpotential viel zu gering</a:t>
            </a:r>
          </a:p>
          <a:p>
            <a:r>
              <a:rPr lang="de-DE" sz="2800"/>
              <a:t>Nahe dicht besiedeltem Gebiet</a:t>
            </a:r>
          </a:p>
          <a:p>
            <a:r>
              <a:rPr lang="de-DE" sz="2800"/>
              <a:t>Bewohnte Gebäude innerhalb und an Grenze der Windenergiezonen</a:t>
            </a:r>
          </a:p>
          <a:p>
            <a:r>
              <a:rPr lang="de-DE" sz="2800"/>
              <a:t>Seeplatz ist Ausschlussgebiet wegen Vogelschutz</a:t>
            </a:r>
          </a:p>
          <a:p>
            <a:r>
              <a:rPr lang="de-DE" sz="2800"/>
              <a:t>Beeinträchtigung eines beliebten Freizeitsport- und Naherholungsgebietes</a:t>
            </a:r>
          </a:p>
          <a:p>
            <a:r>
              <a:rPr lang="de-DE" sz="2800"/>
              <a:t>Sperrung von Wegen wegen Eiswurf im Winter</a:t>
            </a:r>
          </a:p>
          <a:p>
            <a:r>
              <a:rPr lang="de-DE" sz="2800"/>
              <a:t>Wertvoller Naturraum wird beeinträchtigt</a:t>
            </a:r>
          </a:p>
          <a:p>
            <a:r>
              <a:rPr lang="de-DE" sz="2800"/>
              <a:t>Verlust von Heimat und Identität</a:t>
            </a:r>
          </a:p>
        </p:txBody>
      </p:sp>
    </p:spTree>
    <p:extLst>
      <p:ext uri="{BB962C8B-B14F-4D97-AF65-F5344CB8AC3E}">
        <p14:creationId xmlns:p14="http://schemas.microsoft.com/office/powerpoint/2010/main" val="131814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6AB2F-F380-804B-A737-B6D67845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922114"/>
          </a:xfrm>
        </p:spPr>
        <p:txBody>
          <a:bodyPr>
            <a:noAutofit/>
          </a:bodyPr>
          <a:lstStyle/>
          <a:p>
            <a:pPr algn="l"/>
            <a:r>
              <a:rPr lang="de-DE" sz="3200" b="1"/>
              <a:t>Standort Hochstuckli</a:t>
            </a:r>
            <a:endParaRPr lang="de-DE" sz="32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831ADE-2BE5-504D-BB7F-20005DF6F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7920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2800"/>
              <a:t>Windenergiezone auf Engelstock neben Mostelberg/ Bergstation Hochstuckli-Bahn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C9D84EA-A01A-4E6F-BA80-DBCB4157290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185"/>
          <a:stretch/>
        </p:blipFill>
        <p:spPr bwMode="auto">
          <a:xfrm>
            <a:off x="2123728" y="2141984"/>
            <a:ext cx="6355459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5340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6AB2F-F380-804B-A737-B6D67845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922114"/>
          </a:xfrm>
        </p:spPr>
        <p:txBody>
          <a:bodyPr>
            <a:noAutofit/>
          </a:bodyPr>
          <a:lstStyle/>
          <a:p>
            <a:pPr algn="l"/>
            <a:r>
              <a:rPr lang="de-DE" sz="3200" b="1"/>
              <a:t>Standort Hochstuckli Panoramabild</a:t>
            </a:r>
            <a:endParaRPr lang="de-DE" sz="32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EC01B4-3936-4A28-B658-EBAE4B74FD2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 r="19259"/>
          <a:stretch/>
        </p:blipFill>
        <p:spPr bwMode="auto">
          <a:xfrm>
            <a:off x="0" y="1484784"/>
            <a:ext cx="9144000" cy="5373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8055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6AB2F-F380-804B-A737-B6D67845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706090"/>
          </a:xfrm>
        </p:spPr>
        <p:txBody>
          <a:bodyPr>
            <a:noAutofit/>
          </a:bodyPr>
          <a:lstStyle/>
          <a:p>
            <a:pPr algn="l"/>
            <a:r>
              <a:rPr lang="de-DE" sz="2800" b="1"/>
              <a:t>Standort Hochstuckli: Lärmschutz</a:t>
            </a: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6DDFA39-B0BA-4BCA-9A1E-0AB6C7196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24" y="980728"/>
            <a:ext cx="6964904" cy="571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45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6AB2F-F380-804B-A737-B6D67845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922114"/>
          </a:xfrm>
        </p:spPr>
        <p:txBody>
          <a:bodyPr>
            <a:noAutofit/>
          </a:bodyPr>
          <a:lstStyle/>
          <a:p>
            <a:pPr algn="l"/>
            <a:r>
              <a:rPr lang="de-DE" sz="3200" b="1"/>
              <a:t>Beurteilung Standort Hochstuckli</a:t>
            </a:r>
            <a:endParaRPr lang="de-DE" sz="32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831ADE-2BE5-504D-BB7F-20005DF6F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24536"/>
          </a:xfrm>
        </p:spPr>
        <p:txBody>
          <a:bodyPr>
            <a:normAutofit/>
          </a:bodyPr>
          <a:lstStyle/>
          <a:p>
            <a:r>
              <a:rPr lang="de-DE" sz="2800"/>
              <a:t>Exponierte Lage über Sattel und Schwyz</a:t>
            </a:r>
          </a:p>
          <a:p>
            <a:r>
              <a:rPr lang="de-DE" sz="2800"/>
              <a:t>Landschaftsbild der Mythenregion wird verschandelt</a:t>
            </a:r>
          </a:p>
          <a:p>
            <a:r>
              <a:rPr lang="de-DE" sz="2800"/>
              <a:t>In Nähe der Siedlung Egg/Mostelberg</a:t>
            </a:r>
          </a:p>
          <a:p>
            <a:r>
              <a:rPr lang="de-DE" sz="2800"/>
              <a:t>Beliebtes Erhohlungsgebiet und intensive touristischen Nutzung</a:t>
            </a:r>
          </a:p>
          <a:p>
            <a:r>
              <a:rPr lang="de-DE" sz="2800"/>
              <a:t>Sperrung wegen Eiswurf im Winter</a:t>
            </a:r>
          </a:p>
          <a:p>
            <a:r>
              <a:rPr lang="de-DE" sz="2800"/>
              <a:t>Wertvoller Naturraum wird beeinträchtigt</a:t>
            </a:r>
          </a:p>
          <a:p>
            <a:r>
              <a:rPr lang="de-DE" sz="2800"/>
              <a:t>Konflikt mit Vogelschutz</a:t>
            </a:r>
          </a:p>
          <a:p>
            <a:r>
              <a:rPr lang="de-DE" sz="2800"/>
              <a:t>Verlust von Heimat und Identität</a:t>
            </a:r>
          </a:p>
        </p:txBody>
      </p:sp>
    </p:spTree>
    <p:extLst>
      <p:ext uri="{BB962C8B-B14F-4D97-AF65-F5344CB8AC3E}">
        <p14:creationId xmlns:p14="http://schemas.microsoft.com/office/powerpoint/2010/main" val="4178954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2D282-5D5A-48C8-BA31-C5CA3106C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Gesamthafte Interessensabwägung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F47F2A-A387-4F9A-82C4-EF7ADF130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13681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400" b="1"/>
              <a:t>Das Windpotential steht in keinem Verhältnis zu den Schäden für Bevölkerung, Landschaft und Tiere. Es gibt bessere Möglichkeiten: Solarenergie, Fernwärme mit Holz, Biomasse und Wärmepumpen.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6B3F25A2-3918-40BC-93A4-81409D9B0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360227"/>
              </p:ext>
            </p:extLst>
          </p:nvPr>
        </p:nvGraphicFramePr>
        <p:xfrm>
          <a:off x="539552" y="1397000"/>
          <a:ext cx="756084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4237856951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22890525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800"/>
                        <a:t>Pro</a:t>
                      </a:r>
                      <a:endParaRPr lang="de-CH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Contra</a:t>
                      </a:r>
                      <a:endParaRPr lang="de-CH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610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/>
                        <a:t>Geringe, unzuverlässige  Stromproduktion</a:t>
                      </a:r>
                      <a:endParaRPr lang="de-CH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/>
                        <a:t>Kein relevanter Beitrag zur Stromversorgung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/>
                        <a:t>Überhaupt kein Beitrag zur Versorgungssicherheit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/>
                        <a:t>Betrieb nur mit massiven Subventionen möglich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/>
                        <a:t>Negative Emissionen für Anwohner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/>
                        <a:t>Landschaftsbild wird verschandelt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/>
                        <a:t>Windkraftanlagen töten Vögel, Fledermäuse, Insekten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/>
                        <a:t>Negative Auswirkungen auf </a:t>
                      </a:r>
                      <a:br>
                        <a:rPr lang="de-DE" sz="1800"/>
                      </a:br>
                      <a:r>
                        <a:rPr lang="de-DE" sz="1800"/>
                        <a:t>	- Lebensqualität der Bevölkerung,</a:t>
                      </a:r>
                      <a:br>
                        <a:rPr lang="de-DE" sz="1800"/>
                      </a:br>
                      <a:r>
                        <a:rPr lang="de-DE" sz="1800"/>
                        <a:t>	- Tourismus und Wirtschaft,</a:t>
                      </a:r>
                      <a:br>
                        <a:rPr lang="de-DE" sz="1800"/>
                      </a:br>
                      <a:r>
                        <a:rPr lang="de-DE" sz="1800"/>
                        <a:t>	- Standortattraktivität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/>
                        <a:t>Wertverlust von Immobilien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595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450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99A43-1DEE-460B-AC77-1036EC05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Inhalt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EC8F2D-129D-481B-A801-9ECE4A5F5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200"/>
              <a:t>Ausgangslage</a:t>
            </a:r>
          </a:p>
          <a:p>
            <a:r>
              <a:rPr lang="de-DE" sz="3200"/>
              <a:t>Kennzahlen und Grundlagen</a:t>
            </a:r>
          </a:p>
          <a:p>
            <a:r>
              <a:rPr lang="de-DE" sz="3200"/>
              <a:t>Standorte Windenergiezonen</a:t>
            </a:r>
          </a:p>
          <a:p>
            <a:pPr lvl="1"/>
            <a:r>
              <a:rPr lang="de-DE" sz="3000"/>
              <a:t>Linthebene Nord und Süd</a:t>
            </a:r>
          </a:p>
          <a:p>
            <a:pPr lvl="1"/>
            <a:r>
              <a:rPr lang="de-DE" sz="3000"/>
              <a:t>Hochstuckli/Engelstock</a:t>
            </a:r>
          </a:p>
          <a:p>
            <a:r>
              <a:rPr lang="de-DE" sz="3200"/>
              <a:t>Interessensabwägung</a:t>
            </a:r>
          </a:p>
        </p:txBody>
      </p:sp>
    </p:spTree>
    <p:extLst>
      <p:ext uri="{BB962C8B-B14F-4D97-AF65-F5344CB8AC3E}">
        <p14:creationId xmlns:p14="http://schemas.microsoft.com/office/powerpoint/2010/main" val="1703607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6AB2F-F380-804B-A737-B6D67845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2362274"/>
          </a:xfrm>
        </p:spPr>
        <p:txBody>
          <a:bodyPr>
            <a:noAutofit/>
          </a:bodyPr>
          <a:lstStyle/>
          <a:p>
            <a:pPr algn="l"/>
            <a:r>
              <a:rPr lang="de-DE" sz="3200"/>
              <a:t>Pro Landschaft Schwyz fordert:</a:t>
            </a: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831ADE-2BE5-504D-BB7F-20005DF6F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1440160"/>
          </a:xfrm>
          <a:solidFill>
            <a:srgbClr val="92D050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de-DE" sz="3600" b="1"/>
              <a:t>Keine Windräder in der Hochstuckli-Region!</a:t>
            </a:r>
          </a:p>
          <a:p>
            <a:pPr marL="0" indent="0" algn="ctr">
              <a:buNone/>
            </a:pPr>
            <a:r>
              <a:rPr lang="de-DE" sz="3600" b="1"/>
              <a:t>Keine Windräder in der Linthebene!</a:t>
            </a:r>
          </a:p>
        </p:txBody>
      </p:sp>
    </p:spTree>
    <p:extLst>
      <p:ext uri="{BB962C8B-B14F-4D97-AF65-F5344CB8AC3E}">
        <p14:creationId xmlns:p14="http://schemas.microsoft.com/office/powerpoint/2010/main" val="1912717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7886E-72C4-4B9B-A522-E6911C3A2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Ausgangslage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8E4D8C-187B-4AE6-82AE-B68E0BC1B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20000"/>
          </a:bodyPr>
          <a:lstStyle/>
          <a:p>
            <a:r>
              <a:rPr lang="de-DE" sz="2800"/>
              <a:t>Studie Windenergienutzung SZ 2019</a:t>
            </a:r>
          </a:p>
          <a:p>
            <a:pPr lvl="1"/>
            <a:r>
              <a:rPr lang="de-DE" sz="2400"/>
              <a:t>Empfiehlt 3 Standorte mit 13 Anlagen mit 65 GWh/Jahr, weitere Standorte unter Vorbehalt</a:t>
            </a:r>
          </a:p>
          <a:p>
            <a:r>
              <a:rPr lang="de-DE" sz="2800"/>
              <a:t>Untersuchung Pro Landschaft Schwyz 2019</a:t>
            </a:r>
          </a:p>
          <a:p>
            <a:pPr lvl="1"/>
            <a:r>
              <a:rPr lang="de-DE" sz="2400"/>
              <a:t>Alle Standorte sind aus mehrfachen Gründen nicht geeignet</a:t>
            </a:r>
          </a:p>
          <a:p>
            <a:r>
              <a:rPr lang="de-DE" sz="2800"/>
              <a:t>Konzept Windenergie des Bundes</a:t>
            </a:r>
          </a:p>
          <a:p>
            <a:pPr lvl="1"/>
            <a:r>
              <a:rPr lang="de-DE" sz="2400"/>
              <a:t>Orientierungsgrösse für SZ: 40-180 GWh/Jahr, das entspricht </a:t>
            </a:r>
            <a:br>
              <a:rPr lang="de-DE" sz="2400"/>
            </a:br>
            <a:r>
              <a:rPr lang="de-DE" sz="2400"/>
              <a:t>8-36 Windrädern</a:t>
            </a:r>
          </a:p>
          <a:p>
            <a:r>
              <a:rPr lang="de-DE" sz="2800"/>
              <a:t>Regierungsrat beschliesst 02/22 Richtplananpassung mit drei Windenergiezonen </a:t>
            </a:r>
          </a:p>
          <a:p>
            <a:pPr lvl="1"/>
            <a:r>
              <a:rPr lang="de-DE" sz="2400"/>
              <a:t>Linthebene Nord</a:t>
            </a:r>
          </a:p>
          <a:p>
            <a:pPr lvl="1"/>
            <a:r>
              <a:rPr lang="de-DE" sz="2400"/>
              <a:t>Linthebene Süd</a:t>
            </a:r>
          </a:p>
          <a:p>
            <a:pPr lvl="1"/>
            <a:r>
              <a:rPr lang="de-DE" sz="2400"/>
              <a:t>Hochstuckli</a:t>
            </a:r>
          </a:p>
        </p:txBody>
      </p:sp>
    </p:spTree>
    <p:extLst>
      <p:ext uri="{BB962C8B-B14F-4D97-AF65-F5344CB8AC3E}">
        <p14:creationId xmlns:p14="http://schemas.microsoft.com/office/powerpoint/2010/main" val="2932412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941989-6E72-4C56-8DE3-C4B2C2B4A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/>
          <a:lstStyle/>
          <a:p>
            <a:pPr algn="l"/>
            <a:r>
              <a:rPr lang="de-DE" sz="3200" b="1"/>
              <a:t>Energieverbrauch</a:t>
            </a:r>
            <a:r>
              <a:rPr lang="de-DE" sz="3200"/>
              <a:t> </a:t>
            </a:r>
            <a:r>
              <a:rPr lang="de-DE" sz="3200" b="1"/>
              <a:t>SZ und Potential Windenergie</a:t>
            </a:r>
            <a:endParaRPr lang="de-CH" sz="3200" b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E02B44-7908-4D4D-9526-8A5F64DFF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61248"/>
            <a:ext cx="7920880" cy="7381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/>
              <a:t>Quellen: </a:t>
            </a:r>
            <a:r>
              <a:rPr lang="de-CH" sz="1600"/>
              <a:t>Energieverbrauchsmonitoring 2017, Energiefachstelle;</a:t>
            </a:r>
            <a:r>
              <a:rPr lang="de-DE" sz="1600"/>
              <a:t> Windenergie: </a:t>
            </a:r>
            <a:r>
              <a:rPr lang="de-CH" sz="1600"/>
              <a:t>eigene Annahmen auf Basis Studie «Windenergienutzung im Kanton Schwyz» (2019)</a:t>
            </a:r>
            <a:r>
              <a:rPr lang="de-DE" sz="1600"/>
              <a:t> 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0FF8050C-95C8-4D95-BC3A-889C9EAC1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243214"/>
              </p:ext>
            </p:extLst>
          </p:nvPr>
        </p:nvGraphicFramePr>
        <p:xfrm>
          <a:off x="457200" y="1844824"/>
          <a:ext cx="792088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704">
                  <a:extLst>
                    <a:ext uri="{9D8B030D-6E8A-4147-A177-3AD203B41FA5}">
                      <a16:colId xmlns:a16="http://schemas.microsoft.com/office/drawing/2014/main" val="189447470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4051331997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1915356038"/>
                    </a:ext>
                  </a:extLst>
                </a:gridCol>
                <a:gridCol w="1357808">
                  <a:extLst>
                    <a:ext uri="{9D8B030D-6E8A-4147-A177-3AD203B41FA5}">
                      <a16:colId xmlns:a16="http://schemas.microsoft.com/office/drawing/2014/main" val="3947146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GWh</a:t>
                      </a:r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Potential Windenergie in GWh</a:t>
                      </a:r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Anteil</a:t>
                      </a:r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416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/>
                        <a:t>Gesamtergieverbrauch</a:t>
                      </a:r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/>
                        <a:t>3‘816</a:t>
                      </a:r>
                      <a:endParaRPr lang="de-C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</a:rPr>
                        <a:t>20 … 50</a:t>
                      </a:r>
                      <a:endParaRPr lang="de-CH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>
                          <a:solidFill>
                            <a:srgbClr val="FF0000"/>
                          </a:solidFill>
                        </a:rPr>
                        <a:t>0.5 – 1.3%</a:t>
                      </a:r>
                      <a:endParaRPr lang="de-CH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939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Stromverbrauch</a:t>
                      </a:r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/>
                        <a:t>880</a:t>
                      </a:r>
                      <a:endParaRPr lang="de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rgbClr val="FF0000"/>
                          </a:solidFill>
                        </a:rPr>
                        <a:t>2.2 – 5.7%</a:t>
                      </a:r>
                      <a:endParaRPr lang="de-CH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090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47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B16F63F-12E0-495C-837F-1EB6DF4D7B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3"/>
          <a:stretch/>
        </p:blipFill>
        <p:spPr>
          <a:xfrm>
            <a:off x="899592" y="833991"/>
            <a:ext cx="7153877" cy="52593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986AB2F-F380-804B-A737-B6D67845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706090"/>
          </a:xfrm>
        </p:spPr>
        <p:txBody>
          <a:bodyPr>
            <a:noAutofit/>
          </a:bodyPr>
          <a:lstStyle/>
          <a:p>
            <a:pPr algn="l"/>
            <a:r>
              <a:rPr lang="de-DE" sz="2800" b="1"/>
              <a:t>Erneuerbare Energiequellen SZ</a:t>
            </a:r>
            <a:endParaRPr lang="de-DE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831ADE-2BE5-504D-BB7F-20005DF6F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093296"/>
            <a:ext cx="8640960" cy="70609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1200"/>
              <a:t>Quellen: </a:t>
            </a:r>
            <a:r>
              <a:rPr lang="de-CH" sz="1200"/>
              <a:t>Wasserkraftwerk Etzelwerk, </a:t>
            </a:r>
            <a:r>
              <a:rPr lang="de-CH" sz="1200">
                <a:hlinkClick r:id="rId4"/>
              </a:rPr>
              <a:t>Webseite</a:t>
            </a:r>
            <a:r>
              <a:rPr lang="de-CH" sz="1200"/>
              <a:t> (20.06.2022); Unsere Muotakraftwerke, </a:t>
            </a:r>
            <a:r>
              <a:rPr lang="de-CH" sz="1200">
                <a:hlinkClick r:id="rId5"/>
              </a:rPr>
              <a:t>ebs Webseite </a:t>
            </a:r>
            <a:r>
              <a:rPr lang="de-CH" sz="1200"/>
              <a:t>(20.06.2022); Haus &amp; Energie Fernwärme, energie ausserschwyz AG, 15.06.2021 (</a:t>
            </a:r>
            <a:r>
              <a:rPr lang="de-CH" sz="1200">
                <a:hlinkClick r:id="rId6"/>
              </a:rPr>
              <a:t>PDF</a:t>
            </a:r>
            <a:r>
              <a:rPr lang="de-CH" sz="1200"/>
              <a:t>); Agro Energie Rigi, </a:t>
            </a:r>
            <a:r>
              <a:rPr lang="de-CH" sz="1200">
                <a:hlinkClick r:id="rId7"/>
              </a:rPr>
              <a:t>Webseite</a:t>
            </a:r>
            <a:r>
              <a:rPr lang="de-CH" sz="1200"/>
              <a:t> (20.06.2022); eigene Schätzung auf Grundlage Studie </a:t>
            </a:r>
            <a:r>
              <a:rPr lang="de-DE" sz="1200"/>
              <a:t>Windenergienutzung im Kanton Schwyz – Synthesebericht (</a:t>
            </a:r>
            <a:r>
              <a:rPr lang="de-DE" sz="1200">
                <a:hlinkClick r:id="rId8"/>
              </a:rPr>
              <a:t>PDF</a:t>
            </a:r>
            <a:r>
              <a:rPr lang="de-DE" sz="1200"/>
              <a:t>)</a:t>
            </a:r>
            <a:r>
              <a:rPr lang="de-CH" sz="1200"/>
              <a:t>; </a:t>
            </a:r>
            <a:r>
              <a:rPr lang="de-DE" sz="1200"/>
              <a:t>Wasserkraftwerke Kanton Schwyz (Stand Mai 2021), Umweltdepartement.</a:t>
            </a:r>
          </a:p>
        </p:txBody>
      </p:sp>
    </p:spTree>
    <p:extLst>
      <p:ext uri="{BB962C8B-B14F-4D97-AF65-F5344CB8AC3E}">
        <p14:creationId xmlns:p14="http://schemas.microsoft.com/office/powerpoint/2010/main" val="2026929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8C7A939-51C9-41AE-8508-67C9989F1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056784" cy="526906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986AB2F-F380-804B-A737-B6D67845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706090"/>
          </a:xfrm>
        </p:spPr>
        <p:txBody>
          <a:bodyPr>
            <a:noAutofit/>
          </a:bodyPr>
          <a:lstStyle/>
          <a:p>
            <a:pPr algn="l"/>
            <a:r>
              <a:rPr lang="de-DE" sz="2800" b="1"/>
              <a:t>Es gibt bessere Möglichkeiten</a:t>
            </a:r>
            <a:endParaRPr lang="de-DE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831ADE-2BE5-504D-BB7F-20005DF6F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51302"/>
            <a:ext cx="7508613" cy="562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100"/>
              <a:t>Quellen: Energiestrategie 2013 – 2020 des Kantons Schwyz; Windenergie: </a:t>
            </a:r>
            <a:r>
              <a:rPr lang="de-CH" sz="1100"/>
              <a:t>eigene Schätzung auf Basis Studie «Windenergienutzung im Kanton Schwyz» (2019)</a:t>
            </a:r>
            <a:r>
              <a:rPr lang="de-DE" sz="11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930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CC81E-839E-474E-B5E9-8D9571250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Photovoltaik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FFCD46-3878-4CD3-AE73-DA8BA9108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249" y="6220117"/>
            <a:ext cx="8531927" cy="320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/>
              <a:t>Schweiz: Entwicklung Stromproduktion aus erneuerbaren Energien (ohne Wasserkraft) seit 2000 (GWh) </a:t>
            </a:r>
            <a:endParaRPr lang="de-CH" sz="14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F4AE01F-594B-46F8-AC6D-2F75BE1C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" t="49522" r="1281" b="956"/>
          <a:stretch/>
        </p:blipFill>
        <p:spPr>
          <a:xfrm>
            <a:off x="466084" y="2682320"/>
            <a:ext cx="8211831" cy="3132348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3E9A5E5-4A7E-46E2-8426-C6CFEED6E1AA}"/>
              </a:ext>
            </a:extLst>
          </p:cNvPr>
          <p:cNvSpPr txBox="1">
            <a:spLocks/>
          </p:cNvSpPr>
          <p:nvPr/>
        </p:nvSpPr>
        <p:spPr>
          <a:xfrm>
            <a:off x="539553" y="1467212"/>
            <a:ext cx="7920880" cy="809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800"/>
              <a:t>Das Wachstum der Stromproduktion aus erneuerbaren Energiequellen ist zum allergrössten Teil auf die Photovoltaik zurückzuführen.</a:t>
            </a:r>
            <a:endParaRPr lang="de-CH" sz="1800"/>
          </a:p>
        </p:txBody>
      </p:sp>
    </p:spTree>
    <p:extLst>
      <p:ext uri="{BB962C8B-B14F-4D97-AF65-F5344CB8AC3E}">
        <p14:creationId xmlns:p14="http://schemas.microsoft.com/office/powerpoint/2010/main" val="2219271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B5B6925-BA49-4D50-8447-C1DE8C96A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20688"/>
            <a:ext cx="4563495" cy="6010528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7344816" cy="792088"/>
          </a:xfrm>
        </p:spPr>
        <p:txBody>
          <a:bodyPr>
            <a:noAutofit/>
          </a:bodyPr>
          <a:lstStyle/>
          <a:p>
            <a:pPr algn="l"/>
            <a:r>
              <a:rPr lang="de-DE" sz="3200" b="1"/>
              <a:t>Grössenvergleich</a:t>
            </a:r>
            <a:endParaRPr lang="de-DE" sz="3200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5B6E6C8-399F-4813-A722-A338B7985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5"/>
            <a:ext cx="5987008" cy="2808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/>
              <a:t>Geringe Energieproduktion trotz riesigen Dimensionen:</a:t>
            </a:r>
          </a:p>
          <a:p>
            <a:r>
              <a:rPr lang="de-DE" sz="2000"/>
              <a:t>Grosswindkraftanlage</a:t>
            </a:r>
            <a:br>
              <a:rPr lang="de-DE" sz="2000"/>
            </a:br>
            <a:r>
              <a:rPr lang="de-DE" sz="2000" b="1"/>
              <a:t>5 GWh</a:t>
            </a:r>
            <a:r>
              <a:rPr lang="de-DE" sz="2000"/>
              <a:t>/Jahr</a:t>
            </a:r>
          </a:p>
          <a:p>
            <a:r>
              <a:rPr lang="de-DE" sz="2000"/>
              <a:t>Energie Ausserschwyz </a:t>
            </a:r>
            <a:br>
              <a:rPr lang="de-DE" sz="2000"/>
            </a:br>
            <a:r>
              <a:rPr lang="de-DE" sz="2000" b="1"/>
              <a:t>256 GWh</a:t>
            </a:r>
            <a:r>
              <a:rPr lang="de-DE" sz="2000"/>
              <a:t>/Jahr</a:t>
            </a:r>
          </a:p>
          <a:p>
            <a:pPr marL="0" indent="0">
              <a:buNone/>
            </a:pPr>
            <a:endParaRPr lang="de-DE" sz="1400"/>
          </a:p>
          <a:p>
            <a:pPr marL="0" indent="0">
              <a:buNone/>
            </a:pPr>
            <a:r>
              <a:rPr lang="de-DE" sz="1400"/>
              <a:t>Quellen: </a:t>
            </a:r>
            <a:r>
              <a:rPr lang="de-CH" sz="1400"/>
              <a:t>energie ausserschwyz AG, 15.06.2021 (</a:t>
            </a:r>
            <a:r>
              <a:rPr lang="de-CH" sz="1400">
                <a:hlinkClick r:id="rId4"/>
              </a:rPr>
              <a:t>PDF</a:t>
            </a:r>
            <a:r>
              <a:rPr lang="de-CH" sz="1400"/>
              <a:t>); Studie Windenergienutzung im Kanton Schwyz (2019)</a:t>
            </a:r>
            <a:endParaRPr lang="de-DE" sz="1400"/>
          </a:p>
        </p:txBody>
      </p:sp>
      <p:sp>
        <p:nvSpPr>
          <p:cNvPr id="9" name="Textfeld 2">
            <a:extLst>
              <a:ext uri="{FF2B5EF4-FFF2-40B4-BE49-F238E27FC236}">
                <a16:creationId xmlns:a16="http://schemas.microsoft.com/office/drawing/2014/main" id="{875C39AB-52F7-49D6-BFD9-FC18837F5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126" y="849988"/>
            <a:ext cx="1660436" cy="63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spcAft>
                <a:spcPts val="800"/>
              </a:spcAft>
            </a:pPr>
            <a:r>
              <a:rPr lang="de-DE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Gesamthöhe über 200 m</a:t>
            </a:r>
            <a:endParaRPr lang="de-CH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78185A6-450A-45C0-9FD3-9B915D7CE6F9}"/>
              </a:ext>
            </a:extLst>
          </p:cNvPr>
          <p:cNvSpPr txBox="1">
            <a:spLocks/>
          </p:cNvSpPr>
          <p:nvPr/>
        </p:nvSpPr>
        <p:spPr>
          <a:xfrm>
            <a:off x="3131840" y="6206457"/>
            <a:ext cx="4437096" cy="6480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endParaRPr lang="de-DE" sz="140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de-DE" sz="1400"/>
              <a:t>Grössenvergleich mit Energie Ausserschwyz und Kirche Tuggen </a:t>
            </a:r>
          </a:p>
        </p:txBody>
      </p:sp>
    </p:spTree>
    <p:extLst>
      <p:ext uri="{BB962C8B-B14F-4D97-AF65-F5344CB8AC3E}">
        <p14:creationId xmlns:p14="http://schemas.microsoft.com/office/powerpoint/2010/main" val="153089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äsentationsvorlage Std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 Std</Template>
  <TotalTime>0</TotalTime>
  <Words>1095</Words>
  <Application>Microsoft Office PowerPoint</Application>
  <PresentationFormat>Bildschirmpräsentation (4:3)</PresentationFormat>
  <Paragraphs>153</Paragraphs>
  <Slides>30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Präsentationsvorlage Std</vt:lpstr>
      <vt:lpstr>PowerPoint-Präsentation</vt:lpstr>
      <vt:lpstr>Zusammenfassung</vt:lpstr>
      <vt:lpstr>Inhalt</vt:lpstr>
      <vt:lpstr>Ausgangslage</vt:lpstr>
      <vt:lpstr>Energieverbrauch SZ und Potential Windenergie</vt:lpstr>
      <vt:lpstr>Erneuerbare Energiequellen SZ</vt:lpstr>
      <vt:lpstr>Es gibt bessere Möglichkeiten</vt:lpstr>
      <vt:lpstr>Photovoltaik</vt:lpstr>
      <vt:lpstr>Grössenvergleich</vt:lpstr>
      <vt:lpstr>Die Schweiz ist kein Windland</vt:lpstr>
      <vt:lpstr>Schwyz ist kein Windkanton</vt:lpstr>
      <vt:lpstr>Strom nur bei starkem Wind</vt:lpstr>
      <vt:lpstr>Wirtschaftlichkeit</vt:lpstr>
      <vt:lpstr> Standorte Linthebene</vt:lpstr>
      <vt:lpstr>Standorte Linthebene Panoramabild</vt:lpstr>
      <vt:lpstr>Linthebene ist Schwachwindgebiet</vt:lpstr>
      <vt:lpstr>Linthebene hat kein Windpotential</vt:lpstr>
      <vt:lpstr>Lärmschutz-Mindestabstände</vt:lpstr>
      <vt:lpstr>Lärmverschmutzung zum Vergleich</vt:lpstr>
      <vt:lpstr>Schattenwurf zum Vergleich</vt:lpstr>
      <vt:lpstr>Entwicklungskonzept Linthebene</vt:lpstr>
      <vt:lpstr>Landschafts- und Erholungskonzept Region ZürichseeLinth</vt:lpstr>
      <vt:lpstr>Glarus</vt:lpstr>
      <vt:lpstr>Beurteilung Standorte Linthebene</vt:lpstr>
      <vt:lpstr>Standort Hochstuckli</vt:lpstr>
      <vt:lpstr>Standort Hochstuckli Panoramabild</vt:lpstr>
      <vt:lpstr>Standort Hochstuckli: Lärmschutz</vt:lpstr>
      <vt:lpstr>Beurteilung Standort Hochstuckli</vt:lpstr>
      <vt:lpstr>Gesamthafte Interessensabwägung</vt:lpstr>
      <vt:lpstr>Pro Landschaft Schwyz fordert: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geplanten Windkraftwerke  in der Linthebene</dc:title>
  <dc:creator>Admin</dc:creator>
  <cp:lastModifiedBy>JH</cp:lastModifiedBy>
  <cp:revision>573</cp:revision>
  <cp:lastPrinted>2022-04-24T09:32:43Z</cp:lastPrinted>
  <dcterms:created xsi:type="dcterms:W3CDTF">2017-12-13T17:07:46Z</dcterms:created>
  <dcterms:modified xsi:type="dcterms:W3CDTF">2022-07-13T09:37:58Z</dcterms:modified>
</cp:coreProperties>
</file>